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sldIdLst>
    <p:sldId id="371" r:id="rId2"/>
    <p:sldId id="379" r:id="rId3"/>
    <p:sldId id="372" r:id="rId4"/>
    <p:sldId id="313" r:id="rId5"/>
    <p:sldId id="374" r:id="rId6"/>
    <p:sldId id="376" r:id="rId7"/>
    <p:sldId id="377" r:id="rId8"/>
    <p:sldId id="37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5pPr>
    <a:lvl6pPr marL="2286000" algn="r" defTabSz="914400" rtl="1" eaLnBrk="1" latinLnBrk="0" hangingPunct="1">
      <a:defRPr sz="1200" i="1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6pPr>
    <a:lvl7pPr marL="2743200" algn="r" defTabSz="914400" rtl="1" eaLnBrk="1" latinLnBrk="0" hangingPunct="1">
      <a:defRPr sz="1200" i="1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7pPr>
    <a:lvl8pPr marL="3200400" algn="r" defTabSz="914400" rtl="1" eaLnBrk="1" latinLnBrk="0" hangingPunct="1">
      <a:defRPr sz="1200" i="1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8pPr>
    <a:lvl9pPr marL="3657600" algn="r" defTabSz="914400" rtl="1" eaLnBrk="1" latinLnBrk="0" hangingPunct="1">
      <a:defRPr sz="1200" i="1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i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i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i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i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E0F3928-CE86-464B-BB56-6B68C8DA0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4905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EFE7ADFC-CA90-41C7-A443-104711DEABD4}" type="slidenum">
              <a:rPr lang="en-US" i="0" smtClean="0">
                <a:latin typeface="Arial" pitchFamily="34" charset="0"/>
              </a:rPr>
              <a:pPr eaLnBrk="1" hangingPunct="1"/>
              <a:t>1</a:t>
            </a:fld>
            <a:endParaRPr lang="en-US" i="0" smtClean="0">
              <a:latin typeface="Arial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368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EFE7ADFC-CA90-41C7-A443-104711DEABD4}" type="slidenum">
              <a:rPr lang="en-US" i="0" smtClean="0">
                <a:latin typeface="Arial" pitchFamily="34" charset="0"/>
              </a:rPr>
              <a:pPr eaLnBrk="1" hangingPunct="1"/>
              <a:t>2</a:t>
            </a:fld>
            <a:endParaRPr lang="en-US" i="0" smtClean="0">
              <a:latin typeface="Arial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583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C5A83E7E-5636-4B24-810D-23D228F563E3}" type="slidenum">
              <a:rPr lang="en-US" i="0" smtClean="0">
                <a:latin typeface="Arial" pitchFamily="34" charset="0"/>
              </a:rPr>
              <a:pPr eaLnBrk="1" hangingPunct="1"/>
              <a:t>4</a:t>
            </a:fld>
            <a:endParaRPr lang="en-US" i="0" smtClean="0">
              <a:latin typeface="Arial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503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IQ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6009979-D8DF-4B66-9A4B-AD0F52587FDA}" type="slidenum">
              <a:rPr lang="ar-IQ" smtClean="0"/>
              <a:pPr/>
              <a:t>5</a:t>
            </a:fld>
            <a:endParaRPr lang="ar-IQ" smtClean="0"/>
          </a:p>
        </p:txBody>
      </p:sp>
    </p:spTree>
    <p:extLst>
      <p:ext uri="{BB962C8B-B14F-4D97-AF65-F5344CB8AC3E}">
        <p14:creationId xmlns:p14="http://schemas.microsoft.com/office/powerpoint/2010/main" val="2921795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1D765-76D0-4D05-A0D7-554E5DB4B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651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7FE26-25FA-4262-8F17-21957CE41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921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42014-0266-4073-A2DE-B051D5385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52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F0D0B-CA2E-4F9D-9F85-0799932FC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535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E65EE-DB3B-4C44-840B-A803AC339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34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57DA-4AC5-46AE-9413-7CA6B65A2F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55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37DC8-B118-4ACD-BB88-11091F95A0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204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EA697-7A99-49FD-87B4-33BD7B296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493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3A497-F92D-4D3E-9734-D13C6312D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861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4B18F-A539-43AA-863B-F695FF34F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261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77FFF-2285-4FE1-A28F-4CC0124D09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551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2E396-0FC7-402C-9DF7-17698C285A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36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EF029-874F-4EC1-BA53-537235819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78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C608B-F2B9-4157-BBAE-E7160A6C9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212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stripe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18"/>
          <p:cNvSpPr>
            <a:spLocks noChangeShapeType="1"/>
          </p:cNvSpPr>
          <p:nvPr userDrawn="1"/>
        </p:nvSpPr>
        <p:spPr bwMode="auto">
          <a:xfrm>
            <a:off x="1219200" y="6477000"/>
            <a:ext cx="5715000" cy="0"/>
          </a:xfrm>
          <a:prstGeom prst="line">
            <a:avLst/>
          </a:prstGeom>
          <a:noFill/>
          <a:ln w="85725">
            <a:solidFill>
              <a:srgbClr val="2101D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1028" name="Line 19"/>
          <p:cNvSpPr>
            <a:spLocks noChangeShapeType="1"/>
          </p:cNvSpPr>
          <p:nvPr userDrawn="1"/>
        </p:nvSpPr>
        <p:spPr bwMode="auto">
          <a:xfrm>
            <a:off x="1066800" y="6705600"/>
            <a:ext cx="5867400" cy="0"/>
          </a:xfrm>
          <a:prstGeom prst="line">
            <a:avLst/>
          </a:prstGeom>
          <a:noFill/>
          <a:ln w="85725">
            <a:solidFill>
              <a:srgbClr val="FF812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1029" name="Oval 20"/>
          <p:cNvSpPr>
            <a:spLocks noChangeArrowheads="1"/>
          </p:cNvSpPr>
          <p:nvPr userDrawn="1"/>
        </p:nvSpPr>
        <p:spPr bwMode="auto">
          <a:xfrm rot="5400000">
            <a:off x="1190626" y="6437312"/>
            <a:ext cx="74612" cy="74613"/>
          </a:xfrm>
          <a:prstGeom prst="ellipse">
            <a:avLst/>
          </a:prstGeom>
          <a:solidFill>
            <a:srgbClr val="2101DF"/>
          </a:solidFill>
          <a:ln w="9525">
            <a:solidFill>
              <a:srgbClr val="2101DF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ar-IQ" sz="2400" i="0">
              <a:latin typeface="Times New Roman" pitchFamily="18" charset="0"/>
            </a:endParaRPr>
          </a:p>
        </p:txBody>
      </p:sp>
      <p:sp>
        <p:nvSpPr>
          <p:cNvPr id="1030" name="Oval 21"/>
          <p:cNvSpPr>
            <a:spLocks noChangeArrowheads="1"/>
          </p:cNvSpPr>
          <p:nvPr userDrawn="1"/>
        </p:nvSpPr>
        <p:spPr bwMode="auto">
          <a:xfrm rot="5400000">
            <a:off x="1036638" y="6665913"/>
            <a:ext cx="74612" cy="74612"/>
          </a:xfrm>
          <a:prstGeom prst="ellipse">
            <a:avLst/>
          </a:prstGeom>
          <a:solidFill>
            <a:srgbClr val="FF812B"/>
          </a:solidFill>
          <a:ln w="9525">
            <a:solidFill>
              <a:srgbClr val="FF812B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6953250" y="6338888"/>
            <a:ext cx="2190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i="0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+mn-ea"/>
              </a:rPr>
              <a:t>EEL 3472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1500" y="6353175"/>
            <a:ext cx="4000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4615AD6-1822-4FBE-8897-7C4C4ECF8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463550" y="43360"/>
            <a:ext cx="8434388" cy="2510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5400" dirty="0" smtClean="0"/>
              <a:t>Electrical </a:t>
            </a:r>
            <a:r>
              <a:rPr lang="en-US" sz="5400" dirty="0"/>
              <a:t>and </a:t>
            </a:r>
            <a:r>
              <a:rPr lang="en-US" sz="5400" dirty="0" smtClean="0"/>
              <a:t>Magnetic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5400" dirty="0" smtClean="0"/>
              <a:t>Basics Concepts</a:t>
            </a:r>
            <a:endParaRPr lang="en-US" sz="5400" b="1" i="0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charset="0"/>
              <a:ea typeface="+mn-ea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63550" y="2474756"/>
            <a:ext cx="8434388" cy="256135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ollege of Scince</a:t>
            </a:r>
          </a:p>
          <a:p>
            <a:pPr>
              <a:defRPr/>
            </a:pP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Basrah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University </a:t>
            </a:r>
          </a:p>
          <a:p>
            <a:pPr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2020-2021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عنوان فرعي 2"/>
          <p:cNvSpPr txBox="1">
            <a:spLocks/>
          </p:cNvSpPr>
          <p:nvPr/>
        </p:nvSpPr>
        <p:spPr>
          <a:xfrm>
            <a:off x="1368425" y="4985415"/>
            <a:ext cx="6624638" cy="822325"/>
          </a:xfrm>
          <a:prstGeom prst="rect">
            <a:avLst/>
          </a:prstGeom>
        </p:spPr>
        <p:txBody>
          <a:bodyPr/>
          <a:lstStyle>
            <a:lvl1pPr marL="0" indent="0" algn="l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Raed M. Shaaban</a:t>
            </a:r>
          </a:p>
        </p:txBody>
      </p:sp>
      <p:sp>
        <p:nvSpPr>
          <p:cNvPr id="2053" name="مستطيل 1"/>
          <p:cNvSpPr>
            <a:spLocks noChangeArrowheads="1"/>
          </p:cNvSpPr>
          <p:nvPr/>
        </p:nvSpPr>
        <p:spPr bwMode="auto">
          <a:xfrm>
            <a:off x="7056438" y="6278563"/>
            <a:ext cx="2087562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169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327069" y="730470"/>
            <a:ext cx="8434388" cy="966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ar-IQ" sz="5400" dirty="0" smtClean="0"/>
              <a:t>الكتاب المنهجي و المصادر</a:t>
            </a:r>
            <a:endParaRPr lang="en-US" sz="5400" dirty="0" smtClean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70908" y="1942704"/>
            <a:ext cx="6946711" cy="256135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ar-IQ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اساسيات الكهربائية والمغناطيسية </a:t>
            </a:r>
          </a:p>
          <a:p>
            <a:pPr>
              <a:defRPr/>
            </a:pPr>
            <a:r>
              <a:rPr lang="ar-IQ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الدكتور راشد عبد الرزاق </a:t>
            </a:r>
          </a:p>
          <a:p>
            <a:pPr>
              <a:defRPr/>
            </a:pPr>
            <a:r>
              <a:rPr lang="ar-IQ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الدكتور يحيى عبد الحميد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3" name="مستطيل 1"/>
          <p:cNvSpPr>
            <a:spLocks noChangeArrowheads="1"/>
          </p:cNvSpPr>
          <p:nvPr/>
        </p:nvSpPr>
        <p:spPr bwMode="auto">
          <a:xfrm>
            <a:off x="7056438" y="6278563"/>
            <a:ext cx="2087562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9544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9143" y="0"/>
            <a:ext cx="8229600" cy="1143000"/>
          </a:xfrm>
        </p:spPr>
        <p:txBody>
          <a:bodyPr/>
          <a:lstStyle/>
          <a:p>
            <a:pPr rtl="1"/>
            <a:r>
              <a:rPr lang="en-US" sz="5600" b="1" dirty="0" smtClean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PHY103 </a:t>
            </a:r>
            <a:r>
              <a:rPr lang="en-US" sz="5600" b="1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Syllabus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80754" y="1111778"/>
            <a:ext cx="8888818" cy="4824566"/>
          </a:xfrm>
        </p:spPr>
        <p:txBody>
          <a:bodyPr/>
          <a:lstStyle/>
          <a:p>
            <a:r>
              <a:rPr lang="en-US" sz="3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1-Vectors </a:t>
            </a:r>
          </a:p>
          <a:p>
            <a:r>
              <a:rPr lang="en-US" sz="3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2-Coulomb’s </a:t>
            </a:r>
            <a: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Law and Electric Field Intensity</a:t>
            </a:r>
            <a:endParaRPr lang="ar-IQ" sz="3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sz="3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-Electric Flux and Gauss Law </a:t>
            </a:r>
          </a:p>
          <a:p>
            <a:r>
              <a:rPr lang="en-US" sz="3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4- </a:t>
            </a:r>
            <a: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Electric </a:t>
            </a:r>
            <a:r>
              <a:rPr lang="en-US" sz="3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Potential  </a:t>
            </a:r>
            <a:endParaRPr lang="ar-IQ" sz="3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3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5-Current </a:t>
            </a:r>
            <a: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US" sz="3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 </a:t>
            </a:r>
            <a: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Current </a:t>
            </a:r>
            <a:r>
              <a:rPr lang="en-US" sz="3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Circuits</a:t>
            </a:r>
            <a:endParaRPr lang="en-US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B37DC8-B118-4ACD-BB88-11091F95A09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98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فرعي 1"/>
          <p:cNvSpPr>
            <a:spLocks noGrp="1"/>
          </p:cNvSpPr>
          <p:nvPr>
            <p:ph type="subTitle" idx="1"/>
          </p:nvPr>
        </p:nvSpPr>
        <p:spPr>
          <a:xfrm>
            <a:off x="600075" y="460375"/>
            <a:ext cx="8297863" cy="5940425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1-Vectors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40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Cartesian </a:t>
            </a:r>
            <a:r>
              <a:rPr lang="en-US" sz="4000" dirty="0" smtClean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coordinate</a:t>
            </a:r>
          </a:p>
          <a:p>
            <a:pPr algn="l"/>
            <a:r>
              <a:rPr lang="en-US" sz="4000" dirty="0" smtClean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system</a:t>
            </a:r>
            <a:endParaRPr lang="en-US" sz="4000" dirty="0" smtClean="0"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Vector components, unit vector and vector field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Dot product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Cross product</a:t>
            </a:r>
          </a:p>
        </p:txBody>
      </p:sp>
      <p:sp>
        <p:nvSpPr>
          <p:cNvPr id="4099" name="مستطيل 5"/>
          <p:cNvSpPr>
            <a:spLocks noChangeArrowheads="1"/>
          </p:cNvSpPr>
          <p:nvPr/>
        </p:nvSpPr>
        <p:spPr bwMode="auto">
          <a:xfrm>
            <a:off x="7056438" y="6278563"/>
            <a:ext cx="2087562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542925" y="1294992"/>
            <a:ext cx="6708775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* The Experimental Law of Coulomb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61974" y="1932615"/>
            <a:ext cx="45053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* Electric Field Intensity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96900" y="2546576"/>
            <a:ext cx="8440738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* Field Due To A Continuous Volume Charge Distribution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96900" y="3758846"/>
            <a:ext cx="44354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* Field of a Line Charge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96900" y="4634729"/>
            <a:ext cx="50371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* Field of a Sheet of Charge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06412" y="5368199"/>
            <a:ext cx="67818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* Streamlines and Sketches of Fields.</a:t>
            </a:r>
          </a:p>
        </p:txBody>
      </p:sp>
      <p:sp>
        <p:nvSpPr>
          <p:cNvPr id="2" name="Rectangle 1"/>
          <p:cNvSpPr/>
          <p:nvPr/>
        </p:nvSpPr>
        <p:spPr>
          <a:xfrm>
            <a:off x="596900" y="115971"/>
            <a:ext cx="783499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i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Coulomb’s </a:t>
            </a:r>
            <a:r>
              <a:rPr lang="en-US" sz="4000" i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Law and Electric </a:t>
            </a:r>
            <a:r>
              <a:rPr lang="en-US" sz="4000" i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Field Intensity</a:t>
            </a:r>
            <a:endParaRPr lang="ar-IQ" sz="4000" i="0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032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4306" y="388907"/>
            <a:ext cx="8352928" cy="853039"/>
          </a:xfrm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Electric Flux, 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Gauss’s Law</a:t>
            </a:r>
            <a:endParaRPr lang="en-US" sz="4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61998" y="1241946"/>
            <a:ext cx="8382001" cy="2006221"/>
          </a:xfrm>
          <a:prstGeom prst="rect">
            <a:avLst/>
          </a:prstGeom>
        </p:spPr>
        <p:txBody>
          <a:bodyPr vert="horz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b="1" i="0" kern="0" dirty="0" smtClean="0">
                <a:solidFill>
                  <a:srgbClr val="FFC000"/>
                </a:solidFill>
              </a:rPr>
              <a:t>Electric Flux</a:t>
            </a:r>
          </a:p>
          <a:p>
            <a:pPr algn="l" eaLnBrk="1" hangingPunct="1"/>
            <a:r>
              <a:rPr lang="en-US" sz="2800" b="1" dirty="0">
                <a:solidFill>
                  <a:srgbClr val="FFC000"/>
                </a:solidFill>
              </a:rPr>
              <a:t>Number of flux lines (coulombs) crossing a surface normal to the lines divided by the surface area</a:t>
            </a:r>
            <a:endParaRPr lang="en-US" sz="2800" b="1" i="0" kern="0" dirty="0" smtClean="0">
              <a:solidFill>
                <a:srgbClr val="FFC000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647694" y="3794078"/>
            <a:ext cx="8496305" cy="2033518"/>
          </a:xfrm>
          <a:prstGeom prst="rect">
            <a:avLst/>
          </a:prstGeom>
        </p:spPr>
        <p:txBody>
          <a:bodyPr vert="horz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b="1" i="0" kern="0" dirty="0">
                <a:solidFill>
                  <a:srgbClr val="92D050"/>
                </a:solidFill>
              </a:rPr>
              <a:t>Gauss’s</a:t>
            </a:r>
            <a:r>
              <a:rPr lang="en-US" b="1" i="0" kern="0" dirty="0" smtClean="0">
                <a:solidFill>
                  <a:srgbClr val="92D050"/>
                </a:solidFill>
              </a:rPr>
              <a:t> Law</a:t>
            </a:r>
          </a:p>
          <a:p>
            <a:pPr algn="just" eaLnBrk="1" hangingPunct="1"/>
            <a:r>
              <a:rPr lang="en-US" sz="2800" b="1" dirty="0">
                <a:solidFill>
                  <a:srgbClr val="92D050"/>
                </a:solidFill>
              </a:rPr>
              <a:t>The electric flux passing through any closed surface is equal to the total charge enclosed by that surface</a:t>
            </a:r>
          </a:p>
        </p:txBody>
      </p:sp>
    </p:spTree>
    <p:extLst>
      <p:ext uri="{BB962C8B-B14F-4D97-AF65-F5344CB8AC3E}">
        <p14:creationId xmlns:p14="http://schemas.microsoft.com/office/powerpoint/2010/main" val="226411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B37DC8-B118-4ACD-BB88-11091F95A09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82799" y="224979"/>
            <a:ext cx="457925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Electric </a:t>
            </a:r>
            <a:r>
              <a:rPr lang="en-US" sz="4400" b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Potential</a:t>
            </a:r>
            <a:endParaRPr lang="ar-IQ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1550" y="1287529"/>
            <a:ext cx="74317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0" dirty="0">
                <a:solidFill>
                  <a:srgbClr val="92D05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Energy to move a point charge through a Field</a:t>
            </a:r>
            <a:endParaRPr lang="ar-IQ" sz="2400" i="0" dirty="0">
              <a:solidFill>
                <a:srgbClr val="92D050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07977" y="2042303"/>
            <a:ext cx="8712967" cy="1346919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Potential Field of a Point Charge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71525" y="3389222"/>
            <a:ext cx="7848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200" b="0" dirty="0" smtClean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Potential </a:t>
            </a:r>
            <a:r>
              <a:rPr lang="en-US" sz="3200" b="0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gradient Relationship between potential and electric field intensity</a:t>
            </a:r>
          </a:p>
        </p:txBody>
      </p:sp>
    </p:spTree>
    <p:extLst>
      <p:ext uri="{BB962C8B-B14F-4D97-AF65-F5344CB8AC3E}">
        <p14:creationId xmlns:p14="http://schemas.microsoft.com/office/powerpoint/2010/main" val="1866085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B37DC8-B118-4ACD-BB88-11091F95A09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21529" y="935609"/>
            <a:ext cx="781015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 smtClean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Direct Current </a:t>
            </a:r>
            <a:r>
              <a:rPr lang="en-US" sz="3000" b="1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US" sz="3000" b="1" dirty="0" smtClean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Electric Circuits </a:t>
            </a:r>
            <a:endParaRPr lang="ar-IQ" sz="3000" b="1" dirty="0">
              <a:solidFill>
                <a:srgbClr val="FFC000"/>
              </a:solidFill>
              <a:ea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85084" y="1854979"/>
            <a:ext cx="35830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 smtClean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Current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Density</a:t>
            </a:r>
            <a:endParaRPr lang="ar-IQ" sz="3000" b="1" dirty="0">
              <a:solidFill>
                <a:srgbClr val="FFC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6345" y="2814735"/>
            <a:ext cx="822052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Ohms Law, Resistance, Resistivity, Conductivity</a:t>
            </a:r>
            <a:endParaRPr lang="ar-IQ" sz="2600" dirty="0">
              <a:solidFill>
                <a:srgbClr val="FF0000"/>
              </a:solidFill>
              <a:ea typeface="Verdan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75727" y="3483925"/>
            <a:ext cx="29017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FF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Electric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Circuits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256195282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3979</TotalTime>
  <Words>213</Words>
  <Application>Microsoft Office PowerPoint</Application>
  <PresentationFormat>On-screen Show (4:3)</PresentationFormat>
  <Paragraphs>49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ＭＳ Ｐゴシック</vt:lpstr>
      <vt:lpstr>ＭＳ Ｐゴシック</vt:lpstr>
      <vt:lpstr>Arial</vt:lpstr>
      <vt:lpstr>Times New Roman</vt:lpstr>
      <vt:lpstr>Verdana</vt:lpstr>
      <vt:lpstr>Wingdings 2</vt:lpstr>
      <vt:lpstr>Default Design</vt:lpstr>
      <vt:lpstr>PowerPoint Presentation</vt:lpstr>
      <vt:lpstr>PowerPoint Presentation</vt:lpstr>
      <vt:lpstr>PHY103 Syllabus </vt:lpstr>
      <vt:lpstr>PowerPoint Presentation</vt:lpstr>
      <vt:lpstr>PowerPoint Presentation</vt:lpstr>
      <vt:lpstr>PowerPoint Presentation</vt:lpstr>
      <vt:lpstr>Potential Field of a Point Charge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gaston alfred</dc:creator>
  <cp:lastModifiedBy>raed mu</cp:lastModifiedBy>
  <cp:revision>141</cp:revision>
  <cp:lastPrinted>2008-09-30T20:36:11Z</cp:lastPrinted>
  <dcterms:created xsi:type="dcterms:W3CDTF">2010-09-10T03:34:41Z</dcterms:created>
  <dcterms:modified xsi:type="dcterms:W3CDTF">2021-01-15T21:52:27Z</dcterms:modified>
</cp:coreProperties>
</file>